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6" r:id="rId4"/>
    <p:sldId id="272" r:id="rId5"/>
    <p:sldId id="275" r:id="rId6"/>
    <p:sldId id="276" r:id="rId7"/>
    <p:sldId id="273" r:id="rId8"/>
    <p:sldId id="274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3300"/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E28E67B-4485-4773-9A4A-C8DB4F352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B251B8D-A71D-4A17-84ED-8ACA5BB19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AC0B01-3EBC-4D95-8E01-493278FAA6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D5384-87C5-4FD9-8788-29F70F72D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DB0C3-02DD-43AD-B983-05B52BEC5B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6EC2-30CB-4E73-96C7-51FC871A9F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07F78-5DC4-4397-A988-C8A45952D8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7A53F-01B0-4094-82B1-70D91BAD97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E8F1F-50F8-43F9-B76A-DDEFC8C9D3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E8F18-4593-46D3-8E5D-4D49DB886B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9703F-4F2C-41B1-945C-74F4C52B5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33E5A-5049-4569-921E-54982853E2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30142-EFD4-4365-AD2D-40EA77A94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10C0D-7718-40CD-952A-A28F7F4245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A45DA2C-61B3-4092-B5B6-C192A4AA9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F70B-233D-495E-A670-FADEF1273979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81000" y="381000"/>
            <a:ext cx="7685087" cy="2133600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Sections 12.4 - 12.5</a:t>
            </a:r>
            <a:br>
              <a:rPr lang="en-US" sz="3600" dirty="0" smtClean="0">
                <a:latin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</a:rPr>
              <a:t>Derivatives of Exponential and Logarithmic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EFC33A-56DD-4596-A167-195BA8B86560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Derivative of Exponential Functions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038600" y="2133600"/>
          <a:ext cx="4154487" cy="1109663"/>
        </p:xfrm>
        <a:graphic>
          <a:graphicData uri="http://schemas.openxmlformats.org/presentationml/2006/ole">
            <p:oleObj spid="_x0000_s1026" name="Equation" r:id="rId3" imgW="1473120" imgH="393480" progId="">
              <p:embed/>
            </p:oleObj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810000" y="13716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General Form (Chain Rule)</a:t>
            </a:r>
            <a:endParaRPr lang="en-US" b="1" i="1" dirty="0" smtClean="0">
              <a:solidFill>
                <a:schemeClr val="accent4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031" name="Object 5"/>
          <p:cNvGraphicFramePr>
            <a:graphicFrameLocks noChangeAspect="1"/>
          </p:cNvGraphicFramePr>
          <p:nvPr/>
        </p:nvGraphicFramePr>
        <p:xfrm>
          <a:off x="304800" y="2133600"/>
          <a:ext cx="2184400" cy="1109663"/>
        </p:xfrm>
        <a:graphic>
          <a:graphicData uri="http://schemas.openxmlformats.org/presentationml/2006/ole">
            <p:oleObj spid="_x0000_s1031" name="Equation" r:id="rId4" imgW="774360" imgH="393480" progId="">
              <p:embed/>
            </p:oleObj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Basic Functions</a:t>
            </a:r>
            <a:endParaRPr lang="en-US" b="1" i="1" dirty="0" smtClean="0">
              <a:solidFill>
                <a:schemeClr val="accent4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52400" y="3733800"/>
          <a:ext cx="3151188" cy="1109663"/>
        </p:xfrm>
        <a:graphic>
          <a:graphicData uri="http://schemas.openxmlformats.org/presentationml/2006/ole">
            <p:oleObj spid="_x0000_s1032" name="Equation" r:id="rId5" imgW="1117440" imgH="393480" progId="">
              <p:embed/>
            </p:oleObj>
          </a:graphicData>
        </a:graphic>
      </p:graphicFrame>
      <p:graphicFrame>
        <p:nvGraphicFramePr>
          <p:cNvPr id="1033" name="Object 5"/>
          <p:cNvGraphicFramePr>
            <a:graphicFrameLocks noChangeAspect="1"/>
          </p:cNvGraphicFramePr>
          <p:nvPr/>
        </p:nvGraphicFramePr>
        <p:xfrm>
          <a:off x="3886200" y="3690937"/>
          <a:ext cx="5086350" cy="1109663"/>
        </p:xfrm>
        <a:graphic>
          <a:graphicData uri="http://schemas.openxmlformats.org/presentationml/2006/ole">
            <p:oleObj spid="_x0000_s1033" name="Equation" r:id="rId6" imgW="1803240" imgH="393480" progId="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3581400" y="1371600"/>
            <a:ext cx="76200" cy="5105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EFC33A-56DD-4596-A167-195BA8B86560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81000" y="381001"/>
            <a:ext cx="6477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Examples</a:t>
            </a:r>
            <a:endParaRPr lang="en-US" sz="3200" b="1" dirty="0" smtClean="0"/>
          </a:p>
          <a:p>
            <a:endParaRPr lang="en-US" sz="2400" b="1" i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632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</a:t>
            </a:r>
            <a:r>
              <a:rPr lang="en-US" sz="2800" i="1" dirty="0" err="1" smtClean="0">
                <a:solidFill>
                  <a:schemeClr val="tx1"/>
                </a:solidFill>
              </a:rPr>
              <a:t>dy</a:t>
            </a:r>
            <a:r>
              <a:rPr lang="en-US" sz="2800" i="1" dirty="0" smtClean="0">
                <a:solidFill>
                  <a:schemeClr val="tx1"/>
                </a:solidFill>
              </a:rPr>
              <a:t>/</a:t>
            </a:r>
            <a:r>
              <a:rPr lang="en-US" sz="2800" i="1" dirty="0" err="1" smtClean="0">
                <a:solidFill>
                  <a:schemeClr val="tx1"/>
                </a:solidFill>
              </a:rPr>
              <a:t>dx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for the following functions.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4581" name="Object 4"/>
          <p:cNvGraphicFramePr>
            <a:graphicFrameLocks noChangeAspect="1"/>
          </p:cNvGraphicFramePr>
          <p:nvPr/>
        </p:nvGraphicFramePr>
        <p:xfrm>
          <a:off x="763588" y="1828800"/>
          <a:ext cx="2859087" cy="757238"/>
        </p:xfrm>
        <a:graphic>
          <a:graphicData uri="http://schemas.openxmlformats.org/presentationml/2006/ole">
            <p:oleObj spid="_x0000_s24581" name="Equation" r:id="rId3" imgW="863280" imgH="228600" progId="">
              <p:embed/>
            </p:oleObj>
          </a:graphicData>
        </a:graphic>
      </p:graphicFrame>
      <p:graphicFrame>
        <p:nvGraphicFramePr>
          <p:cNvPr id="24582" name="Object 4"/>
          <p:cNvGraphicFramePr>
            <a:graphicFrameLocks noChangeAspect="1"/>
          </p:cNvGraphicFramePr>
          <p:nvPr/>
        </p:nvGraphicFramePr>
        <p:xfrm>
          <a:off x="792162" y="2667000"/>
          <a:ext cx="2103438" cy="757238"/>
        </p:xfrm>
        <a:graphic>
          <a:graphicData uri="http://schemas.openxmlformats.org/presentationml/2006/ole">
            <p:oleObj spid="_x0000_s24582" name="Equation" r:id="rId4" imgW="634680" imgH="228600" progId="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798513" y="3657600"/>
          <a:ext cx="2859087" cy="841375"/>
        </p:xfrm>
        <a:graphic>
          <a:graphicData uri="http://schemas.openxmlformats.org/presentationml/2006/ole">
            <p:oleObj spid="_x0000_s24583" name="Equation" r:id="rId5" imgW="863280" imgH="253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EFC33A-56DD-4596-A167-195BA8B86560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518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600200" y="1600200"/>
          <a:ext cx="4418012" cy="1303338"/>
        </p:xfrm>
        <a:graphic>
          <a:graphicData uri="http://schemas.openxmlformats.org/presentationml/2006/ole">
            <p:oleObj spid="_x0000_s25604" name="Equation" r:id="rId3" imgW="1333440" imgH="393480" progId="">
              <p:embed/>
            </p:oleObj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>
            <p:ph/>
          </p:nvPr>
        </p:nvGraphicFramePr>
        <p:xfrm>
          <a:off x="1524000" y="2903538"/>
          <a:ext cx="4800600" cy="915987"/>
        </p:xfrm>
        <a:graphic>
          <a:graphicData uri="http://schemas.openxmlformats.org/presentationml/2006/ole">
            <p:oleObj spid="_x0000_s25605" name="Equation" r:id="rId4" imgW="1396800" imgH="266400" progId="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524000" y="4038600"/>
          <a:ext cx="2270125" cy="1389062"/>
        </p:xfrm>
        <a:graphic>
          <a:graphicData uri="http://schemas.openxmlformats.org/presentationml/2006/ole">
            <p:oleObj spid="_x0000_s25606" name="Equation" r:id="rId5" imgW="685800" imgH="419040" progId="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</a:t>
            </a:r>
            <a:r>
              <a:rPr lang="en-US" sz="2800" i="1" dirty="0" err="1" smtClean="0">
                <a:solidFill>
                  <a:schemeClr val="tx1"/>
                </a:solidFill>
              </a:rPr>
              <a:t>dy</a:t>
            </a:r>
            <a:r>
              <a:rPr lang="en-US" sz="2800" i="1" dirty="0" smtClean="0">
                <a:solidFill>
                  <a:schemeClr val="tx1"/>
                </a:solidFill>
              </a:rPr>
              <a:t>/</a:t>
            </a:r>
            <a:r>
              <a:rPr lang="en-US" sz="2800" i="1" dirty="0" err="1" smtClean="0">
                <a:solidFill>
                  <a:schemeClr val="tx1"/>
                </a:solidFill>
              </a:rPr>
              <a:t>dt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for the function.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EFC33A-56DD-4596-A167-195BA8B86560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Derivative of Logarithmic Functions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324350" y="2098675"/>
          <a:ext cx="3581400" cy="1181100"/>
        </p:xfrm>
        <a:graphic>
          <a:graphicData uri="http://schemas.openxmlformats.org/presentationml/2006/ole">
            <p:oleObj spid="_x0000_s45058" name="Equation" r:id="rId3" imgW="1269720" imgH="419040" progId="">
              <p:embed/>
            </p:oleObj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810000" y="13716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General Form (Chain Rule)</a:t>
            </a:r>
            <a:endParaRPr lang="en-US" b="1" i="1" dirty="0" smtClean="0">
              <a:solidFill>
                <a:schemeClr val="accent4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031" name="Object 5"/>
          <p:cNvGraphicFramePr>
            <a:graphicFrameLocks noChangeAspect="1"/>
          </p:cNvGraphicFramePr>
          <p:nvPr/>
        </p:nvGraphicFramePr>
        <p:xfrm>
          <a:off x="250825" y="2133600"/>
          <a:ext cx="2292350" cy="1109663"/>
        </p:xfrm>
        <a:graphic>
          <a:graphicData uri="http://schemas.openxmlformats.org/presentationml/2006/ole">
            <p:oleObj spid="_x0000_s45059" name="Equation" r:id="rId4" imgW="812520" imgH="393480" progId="">
              <p:embed/>
            </p:oleObj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Basic Functions</a:t>
            </a:r>
            <a:endParaRPr lang="en-US" b="1" i="1" dirty="0" smtClean="0">
              <a:solidFill>
                <a:schemeClr val="accent4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73025" y="3733800"/>
          <a:ext cx="3508375" cy="1109663"/>
        </p:xfrm>
        <a:graphic>
          <a:graphicData uri="http://schemas.openxmlformats.org/presentationml/2006/ole">
            <p:oleObj spid="_x0000_s45060" name="Equation" r:id="rId5" imgW="1244520" imgH="393480" progId="">
              <p:embed/>
            </p:oleObj>
          </a:graphicData>
        </a:graphic>
      </p:graphicFrame>
      <p:graphicFrame>
        <p:nvGraphicFramePr>
          <p:cNvPr id="1033" name="Object 5"/>
          <p:cNvGraphicFramePr>
            <a:graphicFrameLocks noChangeAspect="1"/>
          </p:cNvGraphicFramePr>
          <p:nvPr/>
        </p:nvGraphicFramePr>
        <p:xfrm>
          <a:off x="4065588" y="3656013"/>
          <a:ext cx="4727575" cy="1181100"/>
        </p:xfrm>
        <a:graphic>
          <a:graphicData uri="http://schemas.openxmlformats.org/presentationml/2006/ole">
            <p:oleObj spid="_x0000_s45061" name="Equation" r:id="rId6" imgW="1676160" imgH="419040" progId="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3733800" y="1371600"/>
            <a:ext cx="76200" cy="5105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EFC33A-56DD-4596-A167-195BA8B86560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81000" y="381001"/>
            <a:ext cx="6477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Examples</a:t>
            </a:r>
            <a:endParaRPr lang="en-US" sz="3200" b="1" dirty="0" smtClean="0"/>
          </a:p>
          <a:p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632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</a:t>
            </a:r>
            <a:r>
              <a:rPr lang="en-US" sz="2800" i="1" dirty="0" err="1" smtClean="0">
                <a:solidFill>
                  <a:schemeClr val="tx1"/>
                </a:solidFill>
              </a:rPr>
              <a:t>dy</a:t>
            </a:r>
            <a:r>
              <a:rPr lang="en-US" sz="2800" i="1" dirty="0" smtClean="0">
                <a:solidFill>
                  <a:schemeClr val="tx1"/>
                </a:solidFill>
              </a:rPr>
              <a:t>/</a:t>
            </a:r>
            <a:r>
              <a:rPr lang="en-US" sz="2800" i="1" dirty="0" err="1" smtClean="0">
                <a:solidFill>
                  <a:schemeClr val="tx1"/>
                </a:solidFill>
              </a:rPr>
              <a:t>dx</a:t>
            </a:r>
            <a:r>
              <a:rPr lang="en-US" sz="2800" dirty="0" smtClean="0">
                <a:solidFill>
                  <a:schemeClr val="tx1"/>
                </a:solidFill>
              </a:rPr>
              <a:t> for the following functions.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4581" name="Object 4"/>
          <p:cNvGraphicFramePr>
            <a:graphicFrameLocks noChangeAspect="1"/>
          </p:cNvGraphicFramePr>
          <p:nvPr/>
        </p:nvGraphicFramePr>
        <p:xfrm>
          <a:off x="638175" y="1828800"/>
          <a:ext cx="3111500" cy="757238"/>
        </p:xfrm>
        <a:graphic>
          <a:graphicData uri="http://schemas.openxmlformats.org/presentationml/2006/ole">
            <p:oleObj spid="_x0000_s46082" name="Equation" r:id="rId3" imgW="939600" imgH="228600" progId="">
              <p:embed/>
            </p:oleObj>
          </a:graphicData>
        </a:graphic>
      </p:graphicFrame>
      <p:graphicFrame>
        <p:nvGraphicFramePr>
          <p:cNvPr id="24582" name="Object 4"/>
          <p:cNvGraphicFramePr>
            <a:graphicFrameLocks noChangeAspect="1"/>
          </p:cNvGraphicFramePr>
          <p:nvPr/>
        </p:nvGraphicFramePr>
        <p:xfrm>
          <a:off x="609600" y="4419600"/>
          <a:ext cx="4038601" cy="800100"/>
        </p:xfrm>
        <a:graphic>
          <a:graphicData uri="http://schemas.openxmlformats.org/presentationml/2006/ole">
            <p:oleObj spid="_x0000_s46083" name="Equation" r:id="rId4" imgW="1218960" imgH="241200" progId="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685800" y="3581400"/>
          <a:ext cx="3194050" cy="757238"/>
        </p:xfrm>
        <a:graphic>
          <a:graphicData uri="http://schemas.openxmlformats.org/presentationml/2006/ole">
            <p:oleObj spid="_x0000_s46084" name="Equation" r:id="rId5" imgW="965160" imgH="228600" progId="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609600" y="2667000"/>
          <a:ext cx="4667251" cy="800100"/>
        </p:xfrm>
        <a:graphic>
          <a:graphicData uri="http://schemas.openxmlformats.org/presentationml/2006/ole">
            <p:oleObj spid="_x0000_s46085" name="Equation" r:id="rId6" imgW="1409400" imgH="241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EFC33A-56DD-4596-A167-195BA8B86560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518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752600" y="1557522"/>
          <a:ext cx="2819400" cy="1430154"/>
        </p:xfrm>
        <a:graphic>
          <a:graphicData uri="http://schemas.openxmlformats.org/presentationml/2006/ole">
            <p:oleObj spid="_x0000_s31746" name="Equation" r:id="rId3" imgW="825480" imgH="419040" progId="">
              <p:embed/>
            </p:oleObj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>
            <p:ph/>
          </p:nvPr>
        </p:nvGraphicFramePr>
        <p:xfrm>
          <a:off x="1652588" y="3048000"/>
          <a:ext cx="5500687" cy="985838"/>
        </p:xfrm>
        <a:graphic>
          <a:graphicData uri="http://schemas.openxmlformats.org/presentationml/2006/ole">
            <p:oleObj spid="_x0000_s31747" name="Equation" r:id="rId4" imgW="1346040" imgH="241200" progId="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828800" y="4343400"/>
          <a:ext cx="4886325" cy="806450"/>
        </p:xfrm>
        <a:graphic>
          <a:graphicData uri="http://schemas.openxmlformats.org/presentationml/2006/ole">
            <p:oleObj spid="_x0000_s31748" name="Equation" r:id="rId5" imgW="1384200" imgH="228600" progId="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</a:t>
            </a:r>
            <a:r>
              <a:rPr lang="en-US" sz="2800" i="1" dirty="0" smtClean="0">
                <a:solidFill>
                  <a:schemeClr val="tx1"/>
                </a:solidFill>
              </a:rPr>
              <a:t>y’</a:t>
            </a:r>
            <a:r>
              <a:rPr lang="en-US" sz="2800" dirty="0" smtClean="0">
                <a:solidFill>
                  <a:schemeClr val="tx1"/>
                </a:solidFill>
              </a:rPr>
              <a:t> for the function.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EFC33A-56DD-4596-A167-195BA8B86560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640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1" dirty="0" smtClean="0"/>
              <a:t>Example (#38 on page 781)</a:t>
            </a:r>
            <a:endParaRPr lang="en-US" b="1" i="1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219200" y="1908175"/>
          <a:ext cx="5292725" cy="911225"/>
        </p:xfrm>
        <a:graphic>
          <a:graphicData uri="http://schemas.openxmlformats.org/presentationml/2006/ole">
            <p:oleObj spid="_x0000_s43010" name="Equation" r:id="rId3" imgW="1549080" imgH="266400" progId="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5943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cost in dollars to produce </a:t>
            </a:r>
            <a:r>
              <a:rPr lang="en-US" sz="2800" i="1" dirty="0" smtClean="0">
                <a:solidFill>
                  <a:schemeClr val="tx1"/>
                </a:solidFill>
              </a:rPr>
              <a:t>x</a:t>
            </a:r>
            <a:r>
              <a:rPr lang="en-US" sz="2800" dirty="0" smtClean="0">
                <a:solidFill>
                  <a:schemeClr val="tx1"/>
                </a:solidFill>
              </a:rPr>
              <a:t> DVDs can be approximated by.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09600" y="2971800"/>
            <a:ext cx="7391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and </a:t>
            </a:r>
            <a:r>
              <a:rPr lang="en-US" sz="2800" u="sng" dirty="0" smtClean="0">
                <a:solidFill>
                  <a:schemeClr val="tx1"/>
                </a:solidFill>
              </a:rPr>
              <a:t>interpret</a:t>
            </a:r>
            <a:r>
              <a:rPr lang="en-US" sz="2800" dirty="0" smtClean="0">
                <a:solidFill>
                  <a:schemeClr val="tx1"/>
                </a:solidFill>
              </a:rPr>
              <a:t> the </a:t>
            </a:r>
            <a:r>
              <a:rPr lang="en-US" sz="2800" b="1" dirty="0" smtClean="0">
                <a:solidFill>
                  <a:schemeClr val="tx1"/>
                </a:solidFill>
              </a:rPr>
              <a:t>marginal cost </a:t>
            </a:r>
            <a:r>
              <a:rPr lang="en-US" sz="2800" dirty="0" smtClean="0">
                <a:solidFill>
                  <a:schemeClr val="tx1"/>
                </a:solidFill>
              </a:rPr>
              <a:t>when the following quantities are made</a:t>
            </a:r>
          </a:p>
          <a:p>
            <a:pPr marL="514350" indent="-514350">
              <a:buAutoNum type="alphaLcParenR"/>
            </a:pPr>
            <a:r>
              <a:rPr lang="en-US" sz="2800" dirty="0" smtClean="0">
                <a:solidFill>
                  <a:schemeClr val="tx1"/>
                </a:solidFill>
              </a:rPr>
              <a:t>0</a:t>
            </a:r>
          </a:p>
          <a:p>
            <a:pPr marL="514350" indent="-514350">
              <a:buAutoNum type="alphaLcParenR"/>
            </a:pPr>
            <a:r>
              <a:rPr lang="en-US" sz="2800" dirty="0" smtClean="0">
                <a:solidFill>
                  <a:schemeClr val="tx1"/>
                </a:solidFill>
              </a:rPr>
              <a:t>20</a:t>
            </a:r>
          </a:p>
          <a:p>
            <a:pPr marL="514350" indent="-514350">
              <a:buAutoNum type="alphaLcParenR"/>
            </a:pPr>
            <a:r>
              <a:rPr lang="en-US" sz="2800" dirty="0" smtClean="0">
                <a:solidFill>
                  <a:schemeClr val="tx1"/>
                </a:solidFill>
              </a:rPr>
              <a:t>What happens to the marginal cost as the number produced becomes larger and larger?</a:t>
            </a:r>
          </a:p>
          <a:p>
            <a:pPr marL="514350" indent="-514350">
              <a:buAutoNum type="alphaLcParenR"/>
            </a:pPr>
            <a:r>
              <a:rPr lang="en-US" sz="2800" dirty="0" smtClean="0">
                <a:solidFill>
                  <a:schemeClr val="tx1"/>
                </a:solidFill>
              </a:rPr>
              <a:t>Find the average cost for producing 30 DVDs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237</TotalTime>
  <Words>125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Network</vt:lpstr>
      <vt:lpstr>Equation</vt:lpstr>
      <vt:lpstr> Sections 12.4 - 12.5 Derivatives of Exponential and Logarithmic Functions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Mesa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Derivatives of expo-log functions</dc:title>
  <dc:creator>Phong Chau</dc:creator>
  <cp:lastModifiedBy>Phong</cp:lastModifiedBy>
  <cp:revision>34</cp:revision>
  <dcterms:created xsi:type="dcterms:W3CDTF">2003-09-30T17:02:01Z</dcterms:created>
  <dcterms:modified xsi:type="dcterms:W3CDTF">2010-09-17T06:02:19Z</dcterms:modified>
</cp:coreProperties>
</file>